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9" r:id="rId4"/>
    <p:sldId id="277" r:id="rId5"/>
    <p:sldId id="278" r:id="rId6"/>
    <p:sldId id="279" r:id="rId7"/>
    <p:sldId id="262" r:id="rId8"/>
    <p:sldId id="267" r:id="rId9"/>
    <p:sldId id="268" r:id="rId10"/>
    <p:sldId id="273" r:id="rId11"/>
    <p:sldId id="272" r:id="rId12"/>
    <p:sldId id="274" r:id="rId13"/>
    <p:sldId id="270" r:id="rId14"/>
    <p:sldId id="280" r:id="rId15"/>
    <p:sldId id="275" r:id="rId16"/>
    <p:sldId id="271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OFEEDBACK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34" autoAdjust="0"/>
    <p:restoredTop sz="94660"/>
  </p:normalViewPr>
  <p:slideViewPr>
    <p:cSldViewPr>
      <p:cViewPr varScale="1">
        <p:scale>
          <a:sx n="73" d="100"/>
          <a:sy n="73" d="100"/>
        </p:scale>
        <p:origin x="31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Excel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23,3%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0A-4EB2-BAD6-B2333E54E2E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0A-4EB2-BAD6-B2333E54E2E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46,5%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10A-4EB2-BAD6-B2333E54E2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3"/>
                <c:pt idx="0">
                  <c:v>CZĘSTO</c:v>
                </c:pt>
                <c:pt idx="1">
                  <c:v>RZADKO</c:v>
                </c:pt>
                <c:pt idx="2">
                  <c:v>NIE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23.3</c:v>
                </c:pt>
                <c:pt idx="1">
                  <c:v>30.2</c:v>
                </c:pt>
                <c:pt idx="2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0A-4EB2-BAD6-B2333E54E2E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CZY RODZICE/OPIEKUNOWIE ZACHĘCAJĄ CIĘ DO CZYTANIA?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Arkusz1!$A$2:$A$5</c:f>
              <c:strCache>
                <c:ptCount val="3"/>
                <c:pt idx="0">
                  <c:v>TAK,CZĘSTO</c:v>
                </c:pt>
                <c:pt idx="1">
                  <c:v>TAK,ALE RZADKO</c:v>
                </c:pt>
                <c:pt idx="2">
                  <c:v>NIE</c:v>
                </c:pt>
              </c:strCache>
            </c:strRef>
          </c:cat>
          <c:val>
            <c:numRef>
              <c:f>Arkusz1!$B$2:$B$5</c:f>
              <c:numCache>
                <c:formatCode>0.00%</c:formatCode>
                <c:ptCount val="4"/>
                <c:pt idx="0">
                  <c:v>28</c:v>
                </c:pt>
                <c:pt idx="1">
                  <c:v>44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2-4426-B7B5-E8821D1FD6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zero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1B922C-865F-49ED-B53B-513D3E0D79C1}" type="datetimeFigureOut">
              <a:rPr lang="pl-PL" smtClean="0"/>
              <a:pPr/>
              <a:t>17.04.2024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BCC05A-79F9-446F-BBDF-B3D41084E3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7772400" cy="792087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Calibri" pitchFamily="34" charset="0"/>
                <a:cs typeface="Arial" pitchFamily="34" charset="0"/>
              </a:rPr>
              <a:t>Rola czytania w życiu młodzieży …</a:t>
            </a:r>
            <a:endParaRPr lang="pl-PL" sz="36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96944" cy="496855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" name="Obraz 3" descr="Znalezione obrazy dla zapytania czytelnictwo w polsc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424935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1187624" y="3140968"/>
            <a:ext cx="7746064" cy="3240360"/>
          </a:xfrm>
        </p:spPr>
        <p:txBody>
          <a:bodyPr>
            <a:noAutofit/>
          </a:bodyPr>
          <a:lstStyle/>
          <a:p>
            <a:r>
              <a:rPr lang="pl-PL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Czy rodzice motywują do czytania? </a:t>
            </a:r>
            <a:r>
              <a:rPr lang="pl-PL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Z odpowiedzi ankietowanych wynika, że aż 44%  rodziców rzadko zachęca ich do sięgania po książkę, a wg  27 %  respondentów, rodzice  w ogóle nie przejawiają inicjatywy w tym kierunku</a:t>
            </a:r>
            <a:r>
              <a:rPr lang="pl-PL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200" dirty="0" smtClean="0"/>
              <a:t/>
            </a:r>
            <a:br>
              <a:rPr lang="pl-PL" sz="2200" dirty="0" smtClean="0"/>
            </a:br>
            <a:endParaRPr lang="pl-PL" sz="22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357962"/>
              </p:ext>
            </p:extLst>
          </p:nvPr>
        </p:nvGraphicFramePr>
        <p:xfrm>
          <a:off x="1619672" y="-99392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116013" y="188913"/>
          <a:ext cx="7818437" cy="605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5843736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Uczniowie nie wynoszą  z domu rodzinnego nawyku czytania książek. </a:t>
            </a:r>
          </a:p>
          <a:p>
            <a:pPr marL="82296" indent="0">
              <a:buNone/>
            </a:pPr>
            <a:endParaRPr lang="pl-PL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Współczesne realia nie zachęcają  ich do rozwijania zainteresowań czytelniczych, podejmowania indywidualnych prób kontaktów z książką.</a:t>
            </a:r>
          </a:p>
          <a:p>
            <a:pPr marL="82296" indent="0">
              <a:buNone/>
            </a:pPr>
            <a:endParaRPr lang="pl-PL" sz="28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pl-P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omowe księgozbiory często są efektem zbierania książek przez kolejne pokolenia. Księgozbiór domowy  najczęściej jest zdezaktualizowany i mało atrakcyjny dla młodych czytelników. </a:t>
            </a:r>
          </a:p>
          <a:p>
            <a:pPr>
              <a:buNone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Znalezione obrazy dla zapytania czytelnictwo w pols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712879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pl-PL" sz="3600" dirty="0" smtClean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pl-PL" sz="3600" dirty="0" smtClean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l-PL" sz="36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Stan czytelnictwa w Polsce w 2022 r.  </a:t>
            </a:r>
            <a:r>
              <a:rPr lang="pl-PL" sz="3600" dirty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pl-PL" sz="3600" dirty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Około jedna trzecia respondentów zadeklarowała, że w ich domach nie ma żadnych książek albo są tylko podręczniki szkolne. Obecność książek w bezpośrednim otoczeniu dzieci i młodzieży w wieku szkolnym zwiększa szanse na sukces edukacyjny.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pl-PL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Biblioteka </a:t>
            </a:r>
            <a:r>
              <a:rPr lang="pl-PL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publiczna i szkolna ma więc pierwszorzędne znaczenie jako miejsce wyrównania  szans edukacyjnych.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16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691680" y="612845"/>
            <a:ext cx="74523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l-PL" sz="28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Nasza biblioteka szkolna dostała  dofinansowanie w ramach </a:t>
            </a:r>
            <a:r>
              <a:rPr lang="pl-PL" sz="2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Narodowego  Program Rozwoju Czytelnictwa 2.0. na lata 2021-2025</a:t>
            </a:r>
          </a:p>
          <a:p>
            <a:endParaRPr lang="pl-PL" sz="28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Celem </a:t>
            </a:r>
            <a:r>
              <a:rPr lang="pl-P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NPRCz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jest: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przeciwdziałanie zjawisku spadania poziomu  czytelnictwa wśród dzieci i młodzieży. Zbiory  biblioteki  powiększą  się  o  nowości  czytelnicze  zakupione  z  dotacji.  Jednocześnie  w  bibliotece  kontynuowane  będą działania propagujące czytelnictwo</a:t>
            </a:r>
            <a:r>
              <a:rPr lang="pl-P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pl-PL" dirty="0" smtClean="0"/>
              <a:t> 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9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0800000" flipV="1">
            <a:off x="1397604" y="5589240"/>
            <a:ext cx="7530040" cy="881105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latin typeface="Arial" pitchFamily="34" charset="0"/>
                <a:cs typeface="Arial" pitchFamily="34" charset="0"/>
              </a:rPr>
              <a:t>Dziękuję, </a:t>
            </a:r>
            <a:r>
              <a:rPr lang="pl-PL" sz="320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smtClean="0">
                <a:latin typeface="Arial" pitchFamily="34" charset="0"/>
                <a:cs typeface="Arial" pitchFamily="34" charset="0"/>
              </a:rPr>
            </a:br>
            <a:r>
              <a:rPr lang="pl-PL" sz="3200" smtClean="0">
                <a:latin typeface="Arial" pitchFamily="34" charset="0"/>
                <a:cs typeface="Arial" pitchFamily="34" charset="0"/>
              </a:rPr>
              <a:t>życzymy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miłych spotkań z książką.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Znalezione obrazy dla zapytania czytelnictwo w pols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1763688" y="1556792"/>
            <a:ext cx="6912768" cy="3920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Współczesny świat nastolatków jest trudny i nieprzyjazny.</a:t>
            </a:r>
          </a:p>
          <a:p>
            <a:pPr>
              <a:lnSpc>
                <a:spcPct val="107000"/>
              </a:lnSpc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Pośpiech i stres, brak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czasu rodziców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dla dziecka, ignorowanie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jego potrzeb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psychicznych, nadmiar mediów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elektronicznych powodują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że coraz więcej uczniów ma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problemy emocjonalne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coraz gorzej zna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język.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Język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narzędzie myślenia, również </a:t>
            </a:r>
            <a:r>
              <a:rPr lang="pl-PL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matematycznego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słabo czytający  mniej czytają i coraz gorzej się uczą.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20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piąty polski nastolatek - wg badań prof.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Z. Kwiecińskiego </a:t>
            </a:r>
            <a:r>
              <a:rPr lang="pl-PL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Uniwersytetu M. Kopernika w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Toruniu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jest funkcjonalnym analfabetą.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730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674056" cy="1138138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K</a:t>
            </a:r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ultura czytelnicza stanowi nieodzowny element procesu samokształcenia. </a:t>
            </a:r>
            <a:endParaRPr lang="pl-PL" sz="2400" dirty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Symbol zastępczy zawartości 3" descr="Znalezione obrazy dla zapytania czytelnictwo w polsc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7051737" cy="490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>
                <a:solidFill>
                  <a:schemeClr val="accent2">
                    <a:lumMod val="75000"/>
                  </a:schemeClr>
                </a:solidFill>
              </a:rPr>
              <a:t>Zalety czytania</a:t>
            </a:r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dirty="0">
                <a:solidFill>
                  <a:schemeClr val="accent2">
                    <a:lumMod val="75000"/>
                  </a:schemeClr>
                </a:solidFill>
              </a:rPr>
            </a:br>
            <a:endParaRPr lang="pl-PL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Czytanie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książek pomaga w zrozumieniu siebie i innych ludzi, ich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problemów, rozterek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i motywów działania. Otwiera oczy na świat i drugiego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człowieka. Uczy empatii.</a:t>
            </a:r>
          </a:p>
          <a:p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Literatura </a:t>
            </a: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wywiera ogromny wpływ na rozwój emocjonalny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nastolatka :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oddziałuje 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jego uczucia,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uczy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wyrażać swoje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emocje,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wprowadza w świat fantazji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wyrabia codzienne dobre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nawyki,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uczy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cierpliwości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pokazuje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że nie ma tylko słusznych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rozwiązań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– uczy tolerancji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 wyrozumiałości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8"/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przekazuje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wzorce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moralne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Czytanie pomaga odnieść sukces w szkole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Pomaga rozwijać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myślenie, język i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słownictwo,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Uczy wyrażać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myśli, uczucia, rozumieć innych,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Poszerza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wiedzę o innych krajach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historii, przyrodzie, o wszystkim, co nas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interesuje,</a:t>
            </a:r>
            <a:endParaRPr lang="pl-P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Właściwe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teksty stają się przykładem poprawnego języka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Doskonalona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jest mowa pod względem gramatycznym i dźwiękowym.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Wzrasta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zasób słów i pojęć,</a:t>
            </a:r>
          </a:p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Ćwiczy 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się pamięć </a:t>
            </a:r>
            <a:endParaRPr lang="pl-P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endParaRPr lang="pl-PL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Czytanie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pozwala odnieść sukces nie tylko w 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szkole.</a:t>
            </a:r>
          </a:p>
          <a:p>
            <a:pPr marL="82296" indent="0">
              <a:buNone/>
            </a:pP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Procentuje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pozwala 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odnieść sukces w dorosłym </a:t>
            </a:r>
            <a:r>
              <a:rPr lang="pl-PL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życiu</a:t>
            </a:r>
            <a:r>
              <a:rPr lang="pl-P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l-PL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59632" y="474345"/>
            <a:ext cx="72008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dzisiejszym świecie ludzie żyją w ciągłym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pośpiechu Nowe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medialne formy przekazów zaczęły kształtować wzorce </a:t>
            </a:r>
            <a:r>
              <a:rPr lang="pl-PL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Rozwój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audiowizualnych środków masowej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komunikacji: płyt CD, gier komputerowych, tv silnie absorbuje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czas i uwagę młodego odbiorcy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82296" lvl="0">
              <a:spcBef>
                <a:spcPts val="600"/>
              </a:spcBef>
              <a:buClr>
                <a:srgbClr val="3891A7"/>
              </a:buClr>
              <a:buSzPct val="80000"/>
            </a:pPr>
            <a:endParaRPr lang="pl-P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Aby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pełni „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wejść”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książkowy świat i zrozumieć co czytamy- musimy skupić się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na tekście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 skoncentrować, odłączyć od świata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zewnętrznego</a:t>
            </a: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Badania </a:t>
            </a:r>
            <a:r>
              <a:rPr lang="pl-PL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pokazują, że czytelnicy mają dużo lepszą pamięć niż </a:t>
            </a:r>
            <a:r>
              <a:rPr lang="pl-PL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np. miłośnicy </a:t>
            </a:r>
            <a:r>
              <a:rPr lang="pl-PL" sz="24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seriali</a:t>
            </a:r>
            <a:r>
              <a:rPr lang="pl-PL" sz="2400" b="1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pl-PL" sz="2400" b="1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39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pl-PL" sz="3300" b="1" dirty="0" smtClean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pl-PL" sz="3300" b="1" dirty="0" smtClean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pl-PL" sz="3300" b="1" dirty="0" smtClean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Książka </a:t>
            </a:r>
            <a:r>
              <a:rPr lang="pl-PL" sz="3300" b="1" dirty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rozwija wyobraźnię i uczy koncentracji</a:t>
            </a:r>
            <a:r>
              <a:rPr lang="pl-PL" sz="3600" b="1" dirty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pl-PL" sz="3600" b="1" dirty="0">
                <a:solidFill>
                  <a:srgbClr val="FEB80A">
                    <a:lumMod val="75000"/>
                  </a:srgb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endParaRPr lang="pl-PL" sz="3200" dirty="0">
              <a:latin typeface="Calibri" pitchFamily="34" charset="0"/>
            </a:endParaRP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3"/>
            <a:ext cx="7219017" cy="4763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latin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</a:rPr>
            </a:br>
            <a:r>
              <a:rPr lang="pl-PL" sz="2800" dirty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W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minionych latach cyklicznie  przeprowadzano ankietę dotyczącą oceny czytelnictwa uczniów naszego Ośrodka</a:t>
            </a:r>
            <a:r>
              <a:rPr lang="pl-PL" sz="2800" dirty="0" smtClean="0">
                <a:latin typeface="Calibri" pitchFamily="34" charset="0"/>
              </a:rPr>
              <a:t/>
            </a:r>
            <a:br>
              <a:rPr lang="pl-PL" sz="2800" dirty="0" smtClean="0">
                <a:latin typeface="Calibri" pitchFamily="34" charset="0"/>
              </a:rPr>
            </a:br>
            <a:endParaRPr lang="pl-PL" sz="2800" dirty="0">
              <a:latin typeface="Calibri" pitchFamily="34" charset="0"/>
            </a:endParaRPr>
          </a:p>
        </p:txBody>
      </p:sp>
      <p:pic>
        <p:nvPicPr>
          <p:cNvPr id="4" name="Symbol zastępczy zawartości 3" descr="Podobny obraz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2870" y="1844675"/>
            <a:ext cx="7045960" cy="440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260648"/>
            <a:ext cx="7714104" cy="6264696"/>
          </a:xfrm>
        </p:spPr>
        <p:txBody>
          <a:bodyPr>
            <a:normAutofit fontScale="62500" lnSpcReduction="20000"/>
          </a:bodyPr>
          <a:lstStyle/>
          <a:p>
            <a:endParaRPr lang="pl-PL" sz="36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 marL="82296" indent="0">
              <a:lnSpc>
                <a:spcPct val="120000"/>
              </a:lnSpc>
              <a:buNone/>
            </a:pPr>
            <a:r>
              <a:rPr lang="pl-PL" sz="5100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Wyniki analizy pozwoliły na odniesienie się do następujących zagadnień</a:t>
            </a:r>
            <a:r>
              <a:rPr lang="pl-PL" sz="5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lvl="0">
              <a:lnSpc>
                <a:spcPct val="120000"/>
              </a:lnSpc>
              <a:buNone/>
            </a:pPr>
            <a:r>
              <a:rPr lang="pl-PL" sz="5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 Szkoła rozpoznaje kompetencje czytelnicze uczniów  </a:t>
            </a:r>
          </a:p>
          <a:p>
            <a:pPr lvl="0">
              <a:lnSpc>
                <a:spcPct val="120000"/>
              </a:lnSpc>
              <a:buNone/>
            </a:pPr>
            <a:r>
              <a:rPr lang="pl-PL" sz="5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- W placówce uwzględniane są  potrzeby uczniów w zakresie ich zainteresowań oraz kompetencji czytelniczych</a:t>
            </a:r>
          </a:p>
          <a:p>
            <a:pPr lvl="0">
              <a:lnSpc>
                <a:spcPct val="120000"/>
              </a:lnSpc>
              <a:buFontTx/>
              <a:buChar char="-"/>
            </a:pPr>
            <a:r>
              <a:rPr lang="pl-PL" sz="51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W szkołach Ośrodka stwarzane są warunki do rozwoju  czytelnictwa</a:t>
            </a:r>
            <a:r>
              <a:rPr lang="pl-PL" sz="4400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  <a:p>
            <a:pPr lvl="0">
              <a:lnSpc>
                <a:spcPct val="120000"/>
              </a:lnSpc>
              <a:buFontTx/>
              <a:buChar char="-"/>
            </a:pPr>
            <a:endParaRPr lang="pl-PL" sz="4400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416</TotalTime>
  <Words>511</Words>
  <Application>Microsoft Office PowerPoint</Application>
  <PresentationFormat>Pokaz na ekranie (4:3)</PresentationFormat>
  <Paragraphs>60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 2</vt:lpstr>
      <vt:lpstr>Przesilenie</vt:lpstr>
      <vt:lpstr>Rola czytania w życiu młodzieży …</vt:lpstr>
      <vt:lpstr>Prezentacja programu PowerPoint</vt:lpstr>
      <vt:lpstr>Kultura czytelnicza stanowi nieodzowny element procesu samokształcenia. </vt:lpstr>
      <vt:lpstr>Zalety czytania </vt:lpstr>
      <vt:lpstr>Czytanie pomaga odnieść sukces w szkole </vt:lpstr>
      <vt:lpstr>Prezentacja programu PowerPoint</vt:lpstr>
      <vt:lpstr> Książka rozwija wyobraźnię i uczy koncentracji </vt:lpstr>
      <vt:lpstr> W minionych latach cyklicznie  przeprowadzano ankietę dotyczącą oceny czytelnictwa uczniów naszego Ośrodka </vt:lpstr>
      <vt:lpstr>Prezentacja programu PowerPoint</vt:lpstr>
      <vt:lpstr>Czy rodzice motywują do czytania?   Z odpowiedzi ankietowanych wynika, że aż 44%  rodziców rzadko zachęca ich do sięgania po książkę, a wg  27 %  respondentów, rodzice  w ogóle nie przejawiają inicjatywy w tym kierunku.  </vt:lpstr>
      <vt:lpstr>Prezentacja programu PowerPoint</vt:lpstr>
      <vt:lpstr>Prezentacja programu PowerPoint</vt:lpstr>
      <vt:lpstr>Prezentacja programu PowerPoint</vt:lpstr>
      <vt:lpstr> Stan czytelnictwa w Polsce w 2022 r.   </vt:lpstr>
      <vt:lpstr>Prezentacja programu PowerPoint</vt:lpstr>
      <vt:lpstr>Dziękuję,  życzymy miłych spotkań z książką.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Dlaczego warto czytać dzieciom?</dc:title>
  <dc:creator>BIOFEEDBACK</dc:creator>
  <cp:lastModifiedBy>Biblioteka</cp:lastModifiedBy>
  <cp:revision>32</cp:revision>
  <dcterms:created xsi:type="dcterms:W3CDTF">2017-01-24T22:29:35Z</dcterms:created>
  <dcterms:modified xsi:type="dcterms:W3CDTF">2024-04-17T13:36:48Z</dcterms:modified>
</cp:coreProperties>
</file>