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66" r:id="rId2"/>
    <p:sldId id="257" r:id="rId3"/>
    <p:sldId id="259" r:id="rId4"/>
    <p:sldId id="268" r:id="rId5"/>
    <p:sldId id="264" r:id="rId6"/>
    <p:sldId id="261" r:id="rId7"/>
    <p:sldId id="262" r:id="rId8"/>
    <p:sldId id="269" r:id="rId9"/>
    <p:sldId id="27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blioteka" initials="B" lastIdx="1" clrIdx="0">
    <p:extLst>
      <p:ext uri="{19B8F6BF-5375-455C-9EA6-DF929625EA0E}">
        <p15:presenceInfo xmlns:p15="http://schemas.microsoft.com/office/powerpoint/2012/main" userId="Bibliote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9T15:09:39.78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5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3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3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5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6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1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9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8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16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0001" y="282634"/>
            <a:ext cx="10572000" cy="3823854"/>
          </a:xfrm>
        </p:spPr>
        <p:txBody>
          <a:bodyPr/>
          <a:lstStyle/>
          <a:p>
            <a:r>
              <a:rPr lang="pl-PL" dirty="0"/>
              <a:t>Sprawozdanie z realizacji </a:t>
            </a:r>
            <a:br>
              <a:rPr lang="pl-PL" dirty="0"/>
            </a:br>
            <a:r>
              <a:rPr lang="pl-PL" dirty="0" smtClean="0"/>
              <a:t>Narodowego </a:t>
            </a:r>
            <a:r>
              <a:rPr lang="pl-PL" dirty="0"/>
              <a:t>Programu Rozwoju </a:t>
            </a:r>
            <a:r>
              <a:rPr lang="pl-PL" dirty="0" smtClean="0"/>
              <a:t>Czytelnictwa na </a:t>
            </a:r>
            <a:r>
              <a:rPr lang="pl-PL" dirty="0"/>
              <a:t>lata 2021-2025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0001" y="5212079"/>
            <a:ext cx="10572000" cy="10889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b="1" dirty="0" smtClean="0"/>
              <a:t>Branżowa </a:t>
            </a:r>
            <a:r>
              <a:rPr lang="pl-PL" b="1" dirty="0"/>
              <a:t>Szkoła I Stopnia Specjalna dla Niepełnosprawnych Ruchowo w Busku Zdroju </a:t>
            </a:r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Rok </a:t>
            </a:r>
            <a:r>
              <a:rPr lang="pl-PL" b="1" dirty="0"/>
              <a:t>realizacji: 2022</a:t>
            </a:r>
          </a:p>
          <a:p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531192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z realizacji programu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Realizacja </a:t>
            </a:r>
            <a:r>
              <a:rPr lang="pl-PL" dirty="0"/>
              <a:t>projektu </a:t>
            </a:r>
            <a:r>
              <a:rPr lang="pl-PL" dirty="0" smtClean="0"/>
              <a:t>przyczyniła </a:t>
            </a:r>
            <a:r>
              <a:rPr lang="pl-PL" dirty="0"/>
              <a:t>się do rozwoju czytelnictwa i bezpośredniej promocji biblioteki</a:t>
            </a:r>
            <a:endParaRPr lang="pl-PL" dirty="0" smtClean="0"/>
          </a:p>
          <a:p>
            <a:r>
              <a:rPr lang="pl-PL" dirty="0" smtClean="0"/>
              <a:t>Zakupione nowości , często bestsellery, wpłynęły pozytywnie na kształtowanie </a:t>
            </a:r>
            <a:r>
              <a:rPr lang="pl-PL" dirty="0"/>
              <a:t>postaw </a:t>
            </a:r>
            <a:r>
              <a:rPr lang="pl-PL" dirty="0" err="1"/>
              <a:t>proczytelniczych</a:t>
            </a:r>
            <a:r>
              <a:rPr lang="pl-PL" dirty="0"/>
              <a:t>, </a:t>
            </a:r>
            <a:r>
              <a:rPr lang="pl-PL" dirty="0" smtClean="0"/>
              <a:t>wzmocniło kompetencje </a:t>
            </a:r>
            <a:r>
              <a:rPr lang="pl-PL" dirty="0"/>
              <a:t>posługiwania się językiem </a:t>
            </a:r>
            <a:r>
              <a:rPr lang="pl-PL" dirty="0" smtClean="0"/>
              <a:t>ojczystym</a:t>
            </a:r>
          </a:p>
          <a:p>
            <a:r>
              <a:rPr lang="pl-PL" dirty="0" smtClean="0"/>
              <a:t>Działania </a:t>
            </a:r>
            <a:r>
              <a:rPr lang="pl-PL" dirty="0"/>
              <a:t>związane z </a:t>
            </a:r>
            <a:r>
              <a:rPr lang="pl-PL" dirty="0" smtClean="0"/>
              <a:t>promocją </a:t>
            </a:r>
            <a:r>
              <a:rPr lang="pl-PL" dirty="0"/>
              <a:t>czytelnictwa i doposażeniem </a:t>
            </a:r>
            <a:r>
              <a:rPr lang="pl-PL" dirty="0" smtClean="0"/>
              <a:t>biblioteki o </a:t>
            </a:r>
            <a:r>
              <a:rPr lang="pl-PL" dirty="0"/>
              <a:t>nowe pozycje i sprzęt </a:t>
            </a:r>
            <a:r>
              <a:rPr lang="pl-PL" dirty="0" smtClean="0"/>
              <a:t>rozwinęły </a:t>
            </a:r>
            <a:r>
              <a:rPr lang="pl-PL" dirty="0"/>
              <a:t>kompetencje czytelnicze, </a:t>
            </a:r>
            <a:r>
              <a:rPr lang="pl-PL" dirty="0" smtClean="0"/>
              <a:t>usprawniły </a:t>
            </a:r>
            <a:r>
              <a:rPr lang="pl-PL" dirty="0"/>
              <a:t>umiejętności czytania ze </a:t>
            </a:r>
            <a:r>
              <a:rPr lang="pl-PL" dirty="0" smtClean="0"/>
              <a:t>zrozumieniem. </a:t>
            </a:r>
          </a:p>
          <a:p>
            <a:r>
              <a:rPr lang="pl-PL" dirty="0" smtClean="0"/>
              <a:t>Doposażona </a:t>
            </a:r>
            <a:r>
              <a:rPr lang="pl-PL" dirty="0"/>
              <a:t>biblioteka  </a:t>
            </a:r>
            <a:r>
              <a:rPr lang="pl-PL" dirty="0" smtClean="0"/>
              <a:t>to zwiększenie </a:t>
            </a:r>
            <a:r>
              <a:rPr lang="pl-PL" dirty="0"/>
              <a:t>poziomu atrakcyjności świadczonych usług bibliotecznych</a:t>
            </a:r>
            <a:r>
              <a:rPr lang="pl-PL" dirty="0" smtClean="0"/>
              <a:t>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344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Narodowy </a:t>
            </a:r>
            <a:r>
              <a:rPr lang="pl-PL" dirty="0"/>
              <a:t>Program Rozwoju Czytelnictwa 2.0 na lata 2021-2025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pl-PL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dirty="0" smtClean="0"/>
              <a:t>Cele </a:t>
            </a:r>
            <a:r>
              <a:rPr lang="pl-PL" sz="2400" b="1" dirty="0"/>
              <a:t>projektu</a:t>
            </a:r>
            <a:r>
              <a:rPr lang="pl-PL" sz="2400" dirty="0"/>
              <a:t>: Uzupełnienie zbiorów bibliotecznych nowości książkowe nie będące podręcznikami oraz lektur wynikających z nowej  podstawy </a:t>
            </a:r>
            <a:r>
              <a:rPr lang="pl-PL" sz="2400" dirty="0" smtClean="0"/>
              <a:t>programowej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dirty="0"/>
              <a:t>Odbiorcy projektu: </a:t>
            </a:r>
            <a:r>
              <a:rPr lang="pl-PL" sz="2400" dirty="0" smtClean="0"/>
              <a:t>Uczniowie Branżowej </a:t>
            </a:r>
            <a:r>
              <a:rPr lang="pl-PL" sz="2400" dirty="0"/>
              <a:t>Szkoły I stopnia przy  SOSW dla Niepełnosprawnych Ruchowo </a:t>
            </a:r>
            <a:r>
              <a:rPr lang="pl-PL" sz="2400" dirty="0" smtClean="0"/>
              <a:t>w Busku Zdroju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dirty="0"/>
              <a:t>Rok realizacji </a:t>
            </a:r>
            <a:r>
              <a:rPr lang="pl-PL" sz="2400" b="1" dirty="0" err="1" smtClean="0"/>
              <a:t>NPRCz</a:t>
            </a:r>
            <a:r>
              <a:rPr lang="pl-PL" sz="2400" dirty="0" smtClean="0"/>
              <a:t>: 2022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7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3.2. Zakup nowości wydawniczych oraz elementów wyposażenia do bibliotek szkolnych i pedagogicznych.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77771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W ramach programu zakupiono 78 egzemplarzy książek</a:t>
            </a:r>
          </a:p>
          <a:p>
            <a:r>
              <a:rPr lang="pl-PL" dirty="0"/>
              <a:t>Odsetek lektur szkolnych zakupionych w ramach programu </a:t>
            </a:r>
            <a:r>
              <a:rPr lang="pl-PL" dirty="0" smtClean="0"/>
              <a:t>– 24,4%</a:t>
            </a:r>
          </a:p>
          <a:p>
            <a:r>
              <a:rPr lang="pl-PL" dirty="0"/>
              <a:t>Zakup nowych elementów wyposażenia -1 drukarka laserowa </a:t>
            </a:r>
            <a:r>
              <a:rPr lang="pl-PL" dirty="0" smtClean="0"/>
              <a:t>, 1  </a:t>
            </a:r>
            <a:r>
              <a:rPr lang="pl-PL" dirty="0"/>
              <a:t>czytnik </a:t>
            </a:r>
            <a:r>
              <a:rPr lang="pl-PL" dirty="0" smtClean="0"/>
              <a:t>ebooków</a:t>
            </a:r>
          </a:p>
          <a:p>
            <a:r>
              <a:rPr lang="pl-PL" dirty="0"/>
              <a:t>Liczba uczniów zapisanych do biblioteki szkolnej </a:t>
            </a:r>
            <a:r>
              <a:rPr lang="pl-PL" dirty="0" smtClean="0"/>
              <a:t> </a:t>
            </a:r>
            <a:r>
              <a:rPr lang="pl-PL" dirty="0"/>
              <a:t>objętych </a:t>
            </a:r>
            <a:r>
              <a:rPr lang="pl-PL" dirty="0" smtClean="0"/>
              <a:t>wsparciem - 30</a:t>
            </a:r>
          </a:p>
          <a:p>
            <a:r>
              <a:rPr lang="pl-PL" dirty="0" smtClean="0"/>
              <a:t>Poziom </a:t>
            </a:r>
            <a:r>
              <a:rPr lang="pl-PL" dirty="0"/>
              <a:t>wykorzystania nowości wydawniczych zakupionych w ramach </a:t>
            </a:r>
            <a:r>
              <a:rPr lang="pl-PL" dirty="0" smtClean="0"/>
              <a:t>programu - 56,6%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51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Spełnienie polityk horyzontalnych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925772"/>
          </a:xfrm>
        </p:spPr>
        <p:txBody>
          <a:bodyPr/>
          <a:lstStyle/>
          <a:p>
            <a:r>
              <a:rPr lang="pl-PL" dirty="0" smtClean="0"/>
              <a:t>dostęp </a:t>
            </a:r>
            <a:r>
              <a:rPr lang="pl-PL" dirty="0"/>
              <a:t>dla osób z niepełnosprawnościami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14729" y="3192087"/>
            <a:ext cx="5189856" cy="2668964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Wszyscy uczniowie objęci wsparciem w ramach </a:t>
            </a:r>
            <a:r>
              <a:rPr lang="pl-PL" b="1" dirty="0" err="1"/>
              <a:t>NPRCz</a:t>
            </a:r>
            <a:r>
              <a:rPr lang="pl-PL" b="1" dirty="0"/>
              <a:t> 2.0 posiadają orzeczenia o potrzebie kształcenia specjalnego. Uczniowie z dysleksją i zaburzoną funkcją </a:t>
            </a:r>
            <a:r>
              <a:rPr lang="pl-PL" b="1" dirty="0" err="1"/>
              <a:t>pisasnia</a:t>
            </a:r>
            <a:r>
              <a:rPr lang="pl-PL" b="1" dirty="0"/>
              <a:t> i czytania skorzystali z czytników e-book, dających możliwość powiększenia czcionki a zakupiona drukarka umożliwiła uczniom wydrukowanie prac zaliczeniowych i referatów.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zrównoważony rozwój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87415" y="3192087"/>
            <a:ext cx="5194583" cy="2668964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b="1" dirty="0"/>
              <a:t>Wszystkim uczniom – bez względu na płeć, wiek, niepełnosprawność, religię, światopogląd umożliwiono na  jednakowych </a:t>
            </a:r>
            <a:r>
              <a:rPr lang="pl-PL" b="1" dirty="0" smtClean="0"/>
              <a:t>zasadach, </a:t>
            </a:r>
            <a:r>
              <a:rPr lang="pl-PL" b="1" dirty="0"/>
              <a:t>pełne uczestnictwo w korzystaniu z księgozbioru i w zajęciach promujących </a:t>
            </a:r>
            <a:r>
              <a:rPr lang="pl-PL" dirty="0"/>
              <a:t>czytelnictwo. </a:t>
            </a:r>
          </a:p>
        </p:txBody>
      </p:sp>
    </p:spTree>
    <p:extLst>
      <p:ext uri="{BB962C8B-B14F-4D97-AF65-F5344CB8AC3E}">
        <p14:creationId xmlns:p14="http://schemas.microsoft.com/office/powerpoint/2010/main" val="133586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0985" y="1803862"/>
            <a:ext cx="5893840" cy="1620982"/>
          </a:xfrm>
        </p:spPr>
        <p:txBody>
          <a:bodyPr/>
          <a:lstStyle/>
          <a:p>
            <a:r>
              <a:rPr lang="pl-PL" sz="2800" dirty="0" smtClean="0"/>
              <a:t>Narodowy Program </a:t>
            </a:r>
            <a:r>
              <a:rPr lang="pl-PL" sz="2800" dirty="0"/>
              <a:t>Rozwoju Czytelnictwa </a:t>
            </a:r>
            <a:r>
              <a:rPr lang="pl-PL" sz="2800" dirty="0" smtClean="0"/>
              <a:t>2.0</a:t>
            </a:r>
            <a:br>
              <a:rPr lang="pl-PL" sz="2800" dirty="0" smtClean="0"/>
            </a:br>
            <a:r>
              <a:rPr lang="pl-PL" sz="2800" dirty="0" smtClean="0"/>
              <a:t>Kierunek </a:t>
            </a:r>
            <a:r>
              <a:rPr lang="pl-PL" sz="2800" dirty="0"/>
              <a:t>interwencji 3.2.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Wydatki poniesione w ramach realizacji Priorytetu 3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6"/>
          </p:nvPr>
        </p:nvSpPr>
        <p:spPr>
          <a:xfrm>
            <a:off x="7574641" y="1081456"/>
            <a:ext cx="4420623" cy="40754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Całkowity koszt realizacji Kierunku interwencji </a:t>
            </a:r>
            <a:r>
              <a:rPr lang="pl-PL" sz="2000" dirty="0" smtClean="0"/>
              <a:t>3.2 - </a:t>
            </a:r>
            <a:r>
              <a:rPr lang="pl-PL" sz="2000" b="1" dirty="0" smtClean="0"/>
              <a:t>3846,15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Przyznana </a:t>
            </a:r>
            <a:r>
              <a:rPr lang="pl-PL" sz="2000" dirty="0"/>
              <a:t>kwota wsparcia finansowego </a:t>
            </a:r>
            <a:r>
              <a:rPr lang="pl-PL" sz="2000" dirty="0" smtClean="0"/>
              <a:t>ogółem - </a:t>
            </a:r>
            <a:r>
              <a:rPr lang="pl-PL" sz="2000" b="1" dirty="0" smtClean="0"/>
              <a:t>3,000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Wkład własny organów prowadzących w Kierunku interwencji - </a:t>
            </a:r>
            <a:r>
              <a:rPr lang="pl-PL" sz="2000" b="1" dirty="0" smtClean="0"/>
              <a:t>846,15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971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Formy konsultacji dotyczących zakupów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424" y="2330353"/>
            <a:ext cx="10554574" cy="3636511"/>
          </a:xfrm>
        </p:spPr>
        <p:txBody>
          <a:bodyPr/>
          <a:lstStyle/>
          <a:p>
            <a:r>
              <a:rPr lang="pl-PL" dirty="0" smtClean="0"/>
              <a:t> </a:t>
            </a:r>
            <a:r>
              <a:rPr lang="pl-PL" dirty="0"/>
              <a:t>Wywieszenie listy do wpisywania propozycji uczniów sprawie zakupów </a:t>
            </a:r>
            <a:r>
              <a:rPr lang="pl-PL" dirty="0" smtClean="0"/>
              <a:t>książek </a:t>
            </a:r>
          </a:p>
          <a:p>
            <a:r>
              <a:rPr lang="pl-PL" dirty="0"/>
              <a:t> </a:t>
            </a:r>
            <a:r>
              <a:rPr lang="pl-PL" dirty="0" smtClean="0"/>
              <a:t>Konsultacje </a:t>
            </a:r>
            <a:r>
              <a:rPr lang="pl-PL" dirty="0"/>
              <a:t>indywidualne dotyczące preferencji czytelniczej uczniów </a:t>
            </a:r>
            <a:endParaRPr lang="pl-PL" dirty="0" smtClean="0"/>
          </a:p>
          <a:p>
            <a:r>
              <a:rPr lang="pl-PL" dirty="0" smtClean="0"/>
              <a:t>Przegląd </a:t>
            </a:r>
            <a:r>
              <a:rPr lang="pl-PL" dirty="0"/>
              <a:t>nowości wydawniczych na portalach czytelniczych </a:t>
            </a:r>
            <a:r>
              <a:rPr lang="pl-PL" dirty="0" smtClean="0"/>
              <a:t>podczas zajęć czytelniczo-informacyjnych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31" y="4716606"/>
            <a:ext cx="3465802" cy="18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083454"/>
          </a:xfrm>
        </p:spPr>
        <p:txBody>
          <a:bodyPr/>
          <a:lstStyle/>
          <a:p>
            <a:r>
              <a:rPr lang="pl-PL" dirty="0"/>
              <a:t>Przykłady </a:t>
            </a:r>
            <a:r>
              <a:rPr lang="pl-PL" dirty="0" smtClean="0"/>
              <a:t> </a:t>
            </a:r>
            <a:r>
              <a:rPr lang="pl-PL" dirty="0"/>
              <a:t>zrealizowanych projektów edukacyjnych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53149" y="764771"/>
            <a:ext cx="5655117" cy="5096280"/>
          </a:xfrm>
        </p:spPr>
        <p:txBody>
          <a:bodyPr>
            <a:normAutofit lnSpcReduction="10000"/>
          </a:bodyPr>
          <a:lstStyle/>
          <a:p>
            <a:endParaRPr lang="pl-PL" sz="1600" dirty="0" smtClean="0"/>
          </a:p>
          <a:p>
            <a:endParaRPr lang="pl-PL" sz="1600" dirty="0"/>
          </a:p>
          <a:p>
            <a:r>
              <a:rPr lang="pl-PL" sz="1600" dirty="0" smtClean="0"/>
              <a:t>Cykl zajęć </a:t>
            </a:r>
            <a:r>
              <a:rPr lang="pl-PL" sz="1600" dirty="0"/>
              <a:t>edukacji </a:t>
            </a:r>
            <a:r>
              <a:rPr lang="pl-PL" sz="1600" dirty="0" smtClean="0"/>
              <a:t>czytelniczej </a:t>
            </a:r>
            <a:r>
              <a:rPr lang="pl-PL" sz="1600" b="1" dirty="0" smtClean="0"/>
              <a:t>”Wokół </a:t>
            </a:r>
            <a:r>
              <a:rPr lang="pl-PL" sz="1600" b="1" dirty="0"/>
              <a:t>czytania</a:t>
            </a:r>
            <a:r>
              <a:rPr lang="pl-PL" sz="1600" dirty="0"/>
              <a:t>” </a:t>
            </a:r>
            <a:r>
              <a:rPr lang="pl-PL" sz="1600" dirty="0" smtClean="0"/>
              <a:t>by czytanie nie </a:t>
            </a:r>
            <a:r>
              <a:rPr lang="pl-PL" sz="1600" dirty="0"/>
              <a:t>kojarzyło się z </a:t>
            </a:r>
            <a:r>
              <a:rPr lang="pl-PL" sz="1600" dirty="0" smtClean="0"/>
              <a:t>nudą </a:t>
            </a:r>
            <a:r>
              <a:rPr lang="pl-PL" sz="1600" dirty="0"/>
              <a:t>i przykrym </a:t>
            </a:r>
            <a:r>
              <a:rPr lang="pl-PL" sz="1600" dirty="0" smtClean="0"/>
              <a:t>obowiązkiem</a:t>
            </a:r>
            <a:endParaRPr lang="pl-PL" sz="1600" dirty="0"/>
          </a:p>
          <a:p>
            <a:r>
              <a:rPr lang="pl-PL" sz="1600" dirty="0"/>
              <a:t> „ </a:t>
            </a:r>
            <a:r>
              <a:rPr lang="pl-PL" sz="1600" b="1" dirty="0"/>
              <a:t>Literackie </a:t>
            </a:r>
            <a:r>
              <a:rPr lang="pl-PL" sz="1600" b="1" dirty="0" smtClean="0"/>
              <a:t>skojarzenia z  Buskiem</a:t>
            </a:r>
            <a:r>
              <a:rPr lang="pl-PL" sz="1600" dirty="0" smtClean="0"/>
              <a:t>” </a:t>
            </a:r>
            <a:r>
              <a:rPr lang="pl-PL" sz="1600" dirty="0"/>
              <a:t>- spacer sposobem na przypomnienie </a:t>
            </a:r>
            <a:r>
              <a:rPr lang="pl-PL" sz="1600" dirty="0" smtClean="0"/>
              <a:t> </a:t>
            </a:r>
            <a:r>
              <a:rPr lang="pl-PL" sz="1600" dirty="0"/>
              <a:t>znanych i mniej znanych utworów literackich i </a:t>
            </a:r>
            <a:r>
              <a:rPr lang="pl-PL" sz="1600" dirty="0" smtClean="0"/>
              <a:t>skojarzenie </a:t>
            </a:r>
            <a:r>
              <a:rPr lang="pl-PL" sz="1600" dirty="0"/>
              <a:t>ich z ciekawymi miejscami naszego </a:t>
            </a:r>
            <a:r>
              <a:rPr lang="pl-PL" sz="1600" dirty="0" smtClean="0"/>
              <a:t>Zdroju</a:t>
            </a:r>
          </a:p>
          <a:p>
            <a:r>
              <a:rPr lang="pl-PL" sz="1600" dirty="0"/>
              <a:t>Gra terenowa </a:t>
            </a:r>
            <a:r>
              <a:rPr lang="pl-PL" sz="1600" dirty="0" smtClean="0"/>
              <a:t>„</a:t>
            </a:r>
            <a:r>
              <a:rPr lang="pl-PL" sz="1600" b="1" dirty="0" smtClean="0"/>
              <a:t>Przyjaźń</a:t>
            </a:r>
            <a:r>
              <a:rPr lang="pl-PL" sz="1600" dirty="0" smtClean="0"/>
              <a:t>”- ile </a:t>
            </a:r>
            <a:r>
              <a:rPr lang="pl-PL" sz="1600" dirty="0"/>
              <a:t>w </a:t>
            </a:r>
            <a:r>
              <a:rPr lang="pl-PL" sz="1600" dirty="0" smtClean="0"/>
              <a:t>Nas </a:t>
            </a:r>
            <a:r>
              <a:rPr lang="pl-PL" sz="1600" dirty="0"/>
              <a:t>jest z dziecka  (aforyzmy o przyjaźni,  puzzle  z postaciami przyjaciół znanych  z książek i lektur </a:t>
            </a:r>
            <a:endParaRPr lang="pl-PL" sz="1600" dirty="0" smtClean="0"/>
          </a:p>
          <a:p>
            <a:r>
              <a:rPr lang="pl-PL" sz="1600" dirty="0" smtClean="0"/>
              <a:t>„</a:t>
            </a:r>
            <a:r>
              <a:rPr lang="pl-PL" sz="1600" b="1" dirty="0" smtClean="0"/>
              <a:t>Sekretne życie drzew</a:t>
            </a:r>
            <a:r>
              <a:rPr lang="pl-PL" sz="1600" dirty="0" smtClean="0"/>
              <a:t>”- wspólne czytanie w szkolnym radiowęźle w ramach projektu Koła Ekologów 1Planet4All – Razem dla klimatu </a:t>
            </a:r>
          </a:p>
          <a:p>
            <a:r>
              <a:rPr lang="pl-PL" sz="1600" dirty="0" smtClean="0"/>
              <a:t> COSPLAY- zgadywanki, kalambury, quizy: </a:t>
            </a:r>
            <a:r>
              <a:rPr lang="pl-PL" sz="1600" b="1" dirty="0" smtClean="0"/>
              <a:t>„Przychodzi uczeń do biblioteki</a:t>
            </a:r>
            <a:r>
              <a:rPr lang="pl-PL" sz="1600" dirty="0" smtClean="0"/>
              <a:t>…”, „Poznaj książkę po okładce”, „Z jakiej książki pochodzi ten cytat”, „Ile pamiętasz z lektur szkolnych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0799" y="2294314"/>
            <a:ext cx="4446117" cy="1812174"/>
          </a:xfrm>
        </p:spPr>
        <p:txBody>
          <a:bodyPr>
            <a:normAutofit/>
          </a:bodyPr>
          <a:lstStyle/>
          <a:p>
            <a:r>
              <a:rPr lang="pl-PL" sz="2000" b="1" dirty="0"/>
              <a:t>Promocja czytelnictwa i </a:t>
            </a:r>
            <a:r>
              <a:rPr lang="pl-PL" sz="2000" b="1" dirty="0" smtClean="0"/>
              <a:t>biblioteki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38" y="4579014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0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41" y="198263"/>
            <a:ext cx="2650028" cy="198752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894" y="346277"/>
            <a:ext cx="4762500" cy="35718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272" y="3136886"/>
            <a:ext cx="3788872" cy="284165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5" y="3745809"/>
            <a:ext cx="4038538" cy="269572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523305" y="6111148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Gra terenowa „</a:t>
            </a:r>
            <a:r>
              <a:rPr lang="pl-PL" b="1" dirty="0"/>
              <a:t>Przyjaźń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69185" y="2185784"/>
            <a:ext cx="62726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COSPLAY- zgadywanki, kalambury, quizy: </a:t>
            </a:r>
            <a:r>
              <a:rPr lang="pl-PL" sz="1600" b="1" dirty="0"/>
              <a:t>„Przychodzi uczeń do biblioteki</a:t>
            </a:r>
            <a:r>
              <a:rPr lang="pl-PL" sz="1600" dirty="0"/>
              <a:t>…”, </a:t>
            </a:r>
            <a:endParaRPr lang="pl-PL" sz="1600" dirty="0" smtClean="0"/>
          </a:p>
          <a:p>
            <a:r>
              <a:rPr lang="pl-PL" sz="1600" dirty="0" smtClean="0"/>
              <a:t>„</a:t>
            </a:r>
            <a:r>
              <a:rPr lang="pl-PL" sz="1600" dirty="0"/>
              <a:t>Poznaj książkę po okładce”, „Z jakiej książki pochodzi ten cytat</a:t>
            </a:r>
            <a:r>
              <a:rPr lang="pl-PL" sz="1600" dirty="0" smtClean="0"/>
              <a:t>”,</a:t>
            </a:r>
          </a:p>
          <a:p>
            <a:r>
              <a:rPr lang="pl-PL" sz="1600" dirty="0" smtClean="0"/>
              <a:t> </a:t>
            </a:r>
            <a:r>
              <a:rPr lang="pl-PL" sz="1600" dirty="0"/>
              <a:t>„Ile pamiętasz z lektur szkolnych</a:t>
            </a: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366800" y="6441533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”</a:t>
            </a:r>
            <a:r>
              <a:rPr lang="pl-PL" b="1" dirty="0"/>
              <a:t>Wokół czytania</a:t>
            </a:r>
            <a:r>
              <a:rPr lang="pl-P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85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6531" y="2536989"/>
            <a:ext cx="34996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1Planet4All – </a:t>
            </a:r>
            <a:r>
              <a:rPr lang="pl-PL" dirty="0"/>
              <a:t>Razem dla klimatu!</a:t>
            </a:r>
          </a:p>
          <a:p>
            <a:r>
              <a:rPr lang="pl-PL" dirty="0" smtClean="0"/>
              <a:t> Rzetelnik klimatyczny- jak rzetelnie informować o klimacie oraz </a:t>
            </a:r>
            <a:r>
              <a:rPr lang="pl-PL" dirty="0" err="1" smtClean="0"/>
              <a:t>kulinarno</a:t>
            </a:r>
            <a:r>
              <a:rPr lang="pl-PL" dirty="0" smtClean="0"/>
              <a:t> czytelniczy – Eko </a:t>
            </a:r>
            <a:r>
              <a:rPr lang="pl-PL" dirty="0" err="1" smtClean="0"/>
              <a:t>Przepiśnik</a:t>
            </a:r>
            <a:r>
              <a:rPr lang="pl-PL" dirty="0" smtClean="0"/>
              <a:t>. Tworzymy książkę kucharską.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79" y="695152"/>
            <a:ext cx="2143125" cy="2857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20" y="3829049"/>
            <a:ext cx="2143125" cy="28575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605" y="1631842"/>
            <a:ext cx="2719468" cy="362595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572000" y="11554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16189" y="5552902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Warsztaty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plastyczne – 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Torby Eko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na wypożyczone książki.</a:t>
            </a:r>
          </a:p>
        </p:txBody>
      </p:sp>
    </p:spTree>
    <p:extLst>
      <p:ext uri="{BB962C8B-B14F-4D97-AF65-F5344CB8AC3E}">
        <p14:creationId xmlns:p14="http://schemas.microsoft.com/office/powerpoint/2010/main" val="2103143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1695</TotalTime>
  <Words>554</Words>
  <Application>Microsoft Office PowerPoint</Application>
  <PresentationFormat>Panoramiczny</PresentationFormat>
  <Paragraphs>54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2</vt:lpstr>
      <vt:lpstr>Cytat</vt:lpstr>
      <vt:lpstr>Sprawozdanie z realizacji  Narodowego Programu Rozwoju Czytelnictwa na lata 2021-2025</vt:lpstr>
      <vt:lpstr>Narodowy Program Rozwoju Czytelnictwa 2.0 na lata 2021-2025</vt:lpstr>
      <vt:lpstr>3.2. Zakup nowości wydawniczych oraz elementów wyposażenia do bibliotek szkolnych i pedagogicznych.</vt:lpstr>
      <vt:lpstr>Spełnienie polityk horyzontalnych </vt:lpstr>
      <vt:lpstr>Narodowy Program Rozwoju Czytelnictwa 2.0 Kierunek interwencji 3.2.</vt:lpstr>
      <vt:lpstr>Formy konsultacji dotyczących zakupów </vt:lpstr>
      <vt:lpstr>Przykłady  zrealizowanych projektów edukacyjnych</vt:lpstr>
      <vt:lpstr>Prezentacja programu PowerPoint</vt:lpstr>
      <vt:lpstr>Prezentacja programu PowerPoint</vt:lpstr>
      <vt:lpstr>Wnioski z realizacji programu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Biblioteka</dc:creator>
  <cp:lastModifiedBy>Biblioteka</cp:lastModifiedBy>
  <cp:revision>25</cp:revision>
  <dcterms:created xsi:type="dcterms:W3CDTF">2025-03-17T14:03:48Z</dcterms:created>
  <dcterms:modified xsi:type="dcterms:W3CDTF">2025-03-21T13:13:22Z</dcterms:modified>
</cp:coreProperties>
</file>